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58" r:id="rId4"/>
    <p:sldId id="274" r:id="rId5"/>
    <p:sldId id="275" r:id="rId6"/>
    <p:sldId id="305" r:id="rId7"/>
    <p:sldId id="306" r:id="rId8"/>
    <p:sldId id="307" r:id="rId9"/>
    <p:sldId id="308" r:id="rId10"/>
    <p:sldId id="309" r:id="rId11"/>
    <p:sldId id="322" r:id="rId12"/>
    <p:sldId id="310" r:id="rId13"/>
    <p:sldId id="324" r:id="rId14"/>
    <p:sldId id="311" r:id="rId15"/>
    <p:sldId id="321" r:id="rId16"/>
    <p:sldId id="313" r:id="rId17"/>
    <p:sldId id="319" r:id="rId18"/>
    <p:sldId id="314" r:id="rId19"/>
    <p:sldId id="315" r:id="rId20"/>
    <p:sldId id="316" r:id="rId21"/>
    <p:sldId id="317" r:id="rId22"/>
    <p:sldId id="318" r:id="rId23"/>
    <p:sldId id="320" r:id="rId24"/>
    <p:sldId id="303" r:id="rId25"/>
    <p:sldId id="297" r:id="rId26"/>
    <p:sldId id="323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erba-alpina.gwi.uni-muenchen.de/?page_id=162&amp;db=191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63" y="272415"/>
            <a:ext cx="433270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Das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Sprach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Dialektspektrum</a:t>
            </a:r>
            <a:br>
              <a:rPr lang="en-US" sz="37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</a:t>
            </a:r>
            <a:r>
              <a:rPr lang="en-US" sz="37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Alpenraum</a:t>
            </a:r>
            <a:endParaRPr lang="en-US" sz="3700" b="1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64" y="320040"/>
            <a:ext cx="7216171" cy="621792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Gruppenmitglieder</a:t>
            </a:r>
            <a:r>
              <a:rPr lang="en-US" sz="2400" dirty="0"/>
              <a:t>: Lena </a:t>
            </a:r>
            <a:r>
              <a:rPr lang="en-US" sz="2400" dirty="0" err="1"/>
              <a:t>Zelinka</a:t>
            </a:r>
            <a:r>
              <a:rPr lang="en-US" sz="2400" dirty="0"/>
              <a:t>, </a:t>
            </a:r>
            <a:r>
              <a:rPr lang="en-US" sz="2400" dirty="0" err="1"/>
              <a:t>Benedikt</a:t>
            </a:r>
            <a:r>
              <a:rPr lang="en-US" sz="2400" dirty="0"/>
              <a:t> </a:t>
            </a:r>
            <a:r>
              <a:rPr lang="en-US" sz="2400" dirty="0" err="1"/>
              <a:t>Arnthof</a:t>
            </a:r>
            <a:r>
              <a:rPr lang="en-US" sz="2400" dirty="0"/>
              <a:t> und Julia Höpler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Projektpartner</a:t>
            </a:r>
            <a:r>
              <a:rPr lang="en-US" sz="2400" dirty="0"/>
              <a:t>: Dr. Stephan </a:t>
            </a:r>
            <a:r>
              <a:rPr lang="en-US" sz="2400" dirty="0" err="1"/>
              <a:t>Lücke</a:t>
            </a:r>
            <a:r>
              <a:rPr lang="en-US" sz="2400" dirty="0"/>
              <a:t>, IT-Gruppe               </a:t>
            </a:r>
            <a:r>
              <a:rPr lang="en-US" sz="2400" dirty="0" err="1"/>
              <a:t>Geisteswissenschaften</a:t>
            </a:r>
            <a:endParaRPr lang="en-US" sz="2400" dirty="0"/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dirty="0" err="1"/>
              <a:t>Betreuer</a:t>
            </a:r>
            <a:r>
              <a:rPr lang="en-US" sz="2400" dirty="0"/>
              <a:t>: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19F037-DF7F-4C82-ACD7-D5ED43BDD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0334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17EA70-EE6F-4577-A517-11C373BE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Ludwigstraße 33</a:t>
            </a:r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Top-2-Aktion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27F113-0226-4872-A854-441F69AF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89" cy="4665662"/>
          </a:xfrm>
        </p:spPr>
      </p:pic>
    </p:spTree>
    <p:extLst>
      <p:ext uri="{BB962C8B-B14F-4D97-AF65-F5344CB8AC3E}">
        <p14:creationId xmlns:p14="http://schemas.microsoft.com/office/powerpoint/2010/main" val="3774396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3F288E-FCB2-434B-82BB-D8D00EE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Top-3-Aktion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18082E-3C8E-4B8A-A2FB-4007C36B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F286D5-13B6-4815-B89B-10A4C905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C9B2F-2DA4-4615-A796-1F764F3C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FA4A97-F853-44D9-BA33-4D2BE8B77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55" y="1690688"/>
            <a:ext cx="7462690" cy="4665662"/>
          </a:xfrm>
        </p:spPr>
      </p:pic>
    </p:spTree>
    <p:extLst>
      <p:ext uri="{BB962C8B-B14F-4D97-AF65-F5344CB8AC3E}">
        <p14:creationId xmlns:p14="http://schemas.microsoft.com/office/powerpoint/2010/main" val="1345604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ADBFF-EC79-411B-B120-C4FBA2D5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554088-BAC0-4147-A43E-D435AAD15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52ADD6-1CF1-4488-9D38-EC9057F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401F5637-DA5A-43B6-9733-F425DC88A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90" y="0"/>
            <a:ext cx="8575219" cy="6432549"/>
          </a:xfrm>
        </p:spPr>
      </p:pic>
    </p:spTree>
    <p:extLst>
      <p:ext uri="{BB962C8B-B14F-4D97-AF65-F5344CB8AC3E}">
        <p14:creationId xmlns:p14="http://schemas.microsoft.com/office/powerpoint/2010/main" val="211630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0EF1E8-9E59-4BEB-AEF3-5F22125A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86308C-8A93-4B66-955C-1933422F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B3FDE7-A0B5-4A92-BA37-D243DA83A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826C594B-DB0D-4D16-A2CE-C1BC2412A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54" y="0"/>
            <a:ext cx="8465895" cy="6350542"/>
          </a:xfrm>
        </p:spPr>
      </p:pic>
    </p:spTree>
    <p:extLst>
      <p:ext uri="{BB962C8B-B14F-4D97-AF65-F5344CB8AC3E}">
        <p14:creationId xmlns:p14="http://schemas.microsoft.com/office/powerpoint/2010/main" val="244988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A7AAC-64D1-422C-9623-78F22B47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User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F04929D-06AD-4342-98CA-B80646E1D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89" y="1316350"/>
            <a:ext cx="7558221" cy="50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8A050E-25FF-4959-B1DB-C56B746EB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A2525-9F92-4FF3-8BFC-0B034553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BC741D-D0CE-487D-861C-58D6C5BA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33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25D4C-5088-4369-8398-858B6006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Geschichteter Kategorienplot 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D935D-F22D-48D9-8CC3-2751C9C5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A3A346-FCAB-450A-B5DD-66BE0F533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B98436-0768-4774-8F91-7D22E4D7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93F63-BC47-4863-AF0A-25F36EF52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99116-A45E-43E6-9488-3B9E6B74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C3EA76-A026-499F-978C-6F9ABC314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625A1-540D-4082-9B60-029C7C529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0914CA-45FA-45F3-9089-3062FCE5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B1ECE0-3A7C-425F-9121-56275BAA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883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0D7B8-C2F6-49E7-AA6F-40DDA22C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Lat. Inschriften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9F6C06-5611-4D45-928C-2C961B976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Vorgehen erklären</a:t>
            </a:r>
          </a:p>
          <a:p>
            <a:r>
              <a:rPr lang="de-DE" dirty="0">
                <a:solidFill>
                  <a:srgbClr val="FF0000"/>
                </a:solidFill>
              </a:rPr>
              <a:t>Begriffe erklären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34278A-CE8D-4D22-9EB8-827FFE27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C89D1B-13C4-4E6A-AA1D-2FAD761FF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E45CEA-9396-449B-AA72-F17A4E1E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971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F0A21-CC8B-4513-A47B-A8BE65E7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166F-34DF-4750-A636-0E49D5AE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98358D-2907-4B5F-B754-50B6224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18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1949AEE7-D454-4D7F-9F3D-2A69EE4A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7" cy="6356350"/>
          </a:xfrm>
        </p:spPr>
      </p:pic>
    </p:spTree>
    <p:extLst>
      <p:ext uri="{BB962C8B-B14F-4D97-AF65-F5344CB8AC3E}">
        <p14:creationId xmlns:p14="http://schemas.microsoft.com/office/powerpoint/2010/main" val="185548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364E7A-61DB-42B5-BB93-298EC185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885DDC-F94D-4667-A435-0037F2C7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1FEFD8-F035-4F1F-9062-FDA635C0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CAA1E4A-A9CF-402B-86C8-EA50AABDF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601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Gliederung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>
                <a:solidFill>
                  <a:prstClr val="black"/>
                </a:solidFill>
              </a:rPr>
              <a:t>Einführung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Crowdsourcing</a:t>
            </a:r>
          </a:p>
          <a:p>
            <a:r>
              <a:rPr lang="de-DE" dirty="0">
                <a:solidFill>
                  <a:srgbClr val="FF0000"/>
                </a:solidFill>
              </a:rPr>
              <a:t>Unterschiedliche Belege im Alpenraum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Quellen/Packages in R</a:t>
            </a:r>
          </a:p>
          <a:p>
            <a:pPr lvl="0"/>
            <a:r>
              <a:rPr lang="de-DE" dirty="0">
                <a:solidFill>
                  <a:prstClr val="black"/>
                </a:solidFill>
              </a:rPr>
              <a:t>Schlussbemerkung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FC3443-B284-4D94-AF7A-29F4640B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VerbaAlpina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A65515-BD0C-4175-9930-94AC95C2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206A41-896E-4853-B176-12AF8C6EA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D424F5-C4B2-4DB4-A6F5-86ECA377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7B3E4-C7F7-4D38-B253-B0A73F8D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9D48E47-6037-41B8-81D0-B75C84C1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171638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A307A-21C5-412F-ACE9-0C28553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1001A5-1ACE-462C-9DB0-0BB9F6DE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962282-C55F-4573-AA30-3A1F0D7DE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79D132-6215-4E72-B5B4-8E9E2564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0"/>
            <a:ext cx="8473638" cy="6356350"/>
          </a:xfrm>
        </p:spPr>
      </p:pic>
    </p:spTree>
    <p:extLst>
      <p:ext uri="{BB962C8B-B14F-4D97-AF65-F5344CB8AC3E}">
        <p14:creationId xmlns:p14="http://schemas.microsoft.com/office/powerpoint/2010/main" val="322731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552CD-F435-4098-A94C-A81143D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65B31-FFFF-4F38-9EA0-274D405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5C0829-032D-4500-8CB9-D5958DEA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D26813-C6DF-418B-9E2F-3A2CC0B1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9F1E33-AF09-448D-B8E5-AA57BEF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55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5BAFC-B3BE-4340-B355-20D2119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</a:t>
            </a:r>
            <a:r>
              <a:rPr lang="de-DE" dirty="0">
                <a:solidFill>
                  <a:srgbClr val="FF0000"/>
                </a:solidFill>
              </a:rPr>
              <a:t>(TP 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B03C93-AC80-460C-A9B4-53EF2D97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E00344-EB7A-4B02-BB95-22ADB838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5A0FA8-193C-4985-88B2-E0562F41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56E5E-543B-4C73-8BAC-596B473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165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0FA312-188A-404E-A268-D5A963B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Quellen/Packages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77B75-3360-4F68-9E6C-7F81C5B92F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/>
              <a:t>Verba Alpina Website: </a:t>
            </a:r>
            <a:r>
              <a:rPr lang="de-DE" sz="2000" dirty="0">
                <a:hlinkClick r:id="rId2"/>
              </a:rPr>
              <a:t>https://www.verba-alpina.gwi.uni-muenchen.de/?page_id=162&amp;db=191</a:t>
            </a:r>
            <a:endParaRPr lang="de-DE" sz="2000" dirty="0"/>
          </a:p>
          <a:p>
            <a:endParaRPr lang="de-DE" sz="20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724DE3-C969-4562-8E82-CE2A21C6F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sp</a:t>
            </a:r>
            <a:endParaRPr lang="en-US" dirty="0"/>
          </a:p>
          <a:p>
            <a:r>
              <a:rPr lang="en-US" dirty="0"/>
              <a:t>library(ggplot2)</a:t>
            </a:r>
          </a:p>
          <a:p>
            <a:r>
              <a:rPr lang="en-US" dirty="0"/>
              <a:t>library(</a:t>
            </a:r>
            <a:r>
              <a:rPr lang="en-US" dirty="0" err="1"/>
              <a:t>ggmap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ineq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mapview</a:t>
            </a:r>
            <a:r>
              <a:rPr lang="en-US" dirty="0"/>
              <a:t>)</a:t>
            </a:r>
          </a:p>
          <a:p>
            <a:r>
              <a:rPr lang="en-US" dirty="0"/>
              <a:t>library(raster)</a:t>
            </a:r>
          </a:p>
          <a:p>
            <a:r>
              <a:rPr lang="en-US" dirty="0"/>
              <a:t>library(sf)</a:t>
            </a:r>
          </a:p>
          <a:p>
            <a:r>
              <a:rPr lang="en-US" dirty="0"/>
              <a:t>library(</a:t>
            </a:r>
            <a:r>
              <a:rPr lang="en-US" dirty="0" err="1"/>
              <a:t>stringr</a:t>
            </a:r>
            <a:r>
              <a:rPr lang="en-US" dirty="0"/>
              <a:t>)</a:t>
            </a:r>
          </a:p>
          <a:p>
            <a:r>
              <a:rPr lang="en-US" dirty="0"/>
              <a:t>library(reshape2)</a:t>
            </a:r>
          </a:p>
          <a:p>
            <a:r>
              <a:rPr lang="en-US" dirty="0"/>
              <a:t>library(</a:t>
            </a:r>
            <a:r>
              <a:rPr lang="en-US" dirty="0" err="1"/>
              <a:t>rgeos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B40B69-3C19-4B23-A5B6-D86FC04A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68A656E-FA01-4CFD-A4C1-D0D07EAD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21F592-2215-4B50-99CA-705B2026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38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Schlussbemerkung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2D388-0B0C-4E60-9840-2EB75A0D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11F289-58FB-4B5F-AA84-033B3C81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C9851-4BCB-43F4-92C2-66B44EA8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EA7280-CBFF-4B5F-9620-158048949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Top 4-10 Aktionen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4B173-C07E-41A8-9578-03C0790A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1254B-D2C9-448B-BEE6-5C634DAC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32C5A8-3C1F-462F-9532-714AB122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183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1975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Untersuchung des Sprach- und Kulturraums im Alpenraum </a:t>
            </a:r>
          </a:p>
          <a:p>
            <a:r>
              <a:rPr lang="de-DE" dirty="0">
                <a:solidFill>
                  <a:srgbClr val="FF0000"/>
                </a:solidFill>
              </a:rPr>
              <a:t> Ziel des Projekts: </a:t>
            </a:r>
          </a:p>
          <a:p>
            <a:pPr lvl="0"/>
            <a:r>
              <a:rPr lang="de-DE" dirty="0"/>
              <a:t>Vielzahl von Dialekten zusammentragen und öffentlich zugänglich zu machen</a:t>
            </a:r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6D51D9C-72B9-4EFF-B9D2-E516A082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86FB-B92F-416F-9550-6D89A25F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2521E343-8A91-4E73-A42F-D121B260F9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44932"/>
            <a:ext cx="6070620" cy="3412916"/>
          </a:xfrm>
        </p:spPr>
      </p:pic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 -</a:t>
            </a:r>
            <a:r>
              <a:rPr lang="de-DE" dirty="0"/>
              <a:t>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 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Sprachatlas: Sammlung von Sprachkarten eines Gebietes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A65DA17-FFE8-4EB1-AA3A-A7AFE965C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07ED5C-66CE-4CE9-AEDE-FDC4A295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Einführung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Crowdsourcing: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</a:t>
            </a:r>
            <a:r>
              <a:rPr lang="de-DE" b="1" dirty="0">
                <a:solidFill>
                  <a:srgbClr val="FF0000"/>
                </a:solidFill>
              </a:rPr>
              <a:t>Teilprojekt</a:t>
            </a:r>
            <a:r>
              <a:rPr lang="de-DE" b="1" dirty="0"/>
              <a:t>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40E6A-2E99-4786-9F06-BEB2D933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7C82A18-E067-4369-BC35-1662FEE9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1270C-F8CF-4FF9-BBFB-31F72118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4C8E8B2-EAAC-4F71-96DE-85679597D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6846" cy="466566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98C33-EAD5-479E-8265-7109DA6C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B2E505-44B1-4B15-B95A-27C0F74F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63F9C7-06A3-4A88-8AD8-EF00555E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CA2F0F1-EDF2-4178-9FC6-BB25D41CBF0C}"/>
              </a:ext>
            </a:extLst>
          </p:cNvPr>
          <p:cNvSpPr txBox="1"/>
          <p:nvPr/>
        </p:nvSpPr>
        <p:spPr>
          <a:xfrm>
            <a:off x="8391525" y="1657350"/>
            <a:ext cx="2962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D3A32BA-00D2-4459-8FBB-F13E000D8537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125EC0C-7F61-4AE1-BE75-FF0826C8F335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99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B9F84-07CC-43F5-95E5-2D68EE5D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08161D-AA25-4D34-9FAA-952E18339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91350" cy="466199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68BA57-C085-4D88-A157-F58E3CC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0EF86-E89F-4B15-9CF7-B807C53F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AFAE5B-755D-4A7D-BB9A-AFC19775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416CE4-9037-47F0-9853-3988B3268123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Top-Aktionen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5645950-DBAA-44A5-BAC4-5D7BAB1EF8C0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53B922-5E2C-435D-B5EE-4C8B756C6CFE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826E745-38DC-4A68-ADE6-6FC9C997E6D9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50CDDA-50D0-414D-94D6-CAC5C5280D09}"/>
              </a:ext>
            </a:extLst>
          </p:cNvPr>
          <p:cNvCxnSpPr/>
          <p:nvPr/>
        </p:nvCxnSpPr>
        <p:spPr>
          <a:xfrm flipH="1">
            <a:off x="3715871" y="1408579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D3C55C-7F8E-4C00-A0C0-BCC6F92E883E}"/>
              </a:ext>
            </a:extLst>
          </p:cNvPr>
          <p:cNvCxnSpPr/>
          <p:nvPr/>
        </p:nvCxnSpPr>
        <p:spPr>
          <a:xfrm flipH="1">
            <a:off x="4600575" y="140857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16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1EEA-EB10-4A70-9AE4-EA7969E7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Publicity-Aktionen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00F2F9-AB14-428D-BCBB-6770E3B8F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1003"/>
            <a:ext cx="7057792" cy="470630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27EAFD-8849-4B28-A306-6A9E04CA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2EE1F-B6A4-46C1-8603-B08DCA47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7972-DF50-4AE7-A13A-AF2907BE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1F7E30-F314-4A10-BDA0-7597C119829A}"/>
              </a:ext>
            </a:extLst>
          </p:cNvPr>
          <p:cNvSpPr/>
          <p:nvPr/>
        </p:nvSpPr>
        <p:spPr>
          <a:xfrm>
            <a:off x="8610599" y="2336497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93C949-F5EE-4DD3-BF56-F2EE70AB333F}"/>
              </a:ext>
            </a:extLst>
          </p:cNvPr>
          <p:cNvSpPr/>
          <p:nvPr/>
        </p:nvSpPr>
        <p:spPr>
          <a:xfrm>
            <a:off x="8610598" y="2033831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13E2ED-4BEC-4B6A-A8F3-E785F7805B43}"/>
              </a:ext>
            </a:extLst>
          </p:cNvPr>
          <p:cNvSpPr/>
          <p:nvPr/>
        </p:nvSpPr>
        <p:spPr>
          <a:xfrm>
            <a:off x="8610597" y="2867734"/>
            <a:ext cx="161925" cy="164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709CF8-BFDC-4AD1-94FE-B33E0B4E95E2}"/>
              </a:ext>
            </a:extLst>
          </p:cNvPr>
          <p:cNvSpPr txBox="1"/>
          <p:nvPr/>
        </p:nvSpPr>
        <p:spPr>
          <a:xfrm>
            <a:off x="8391525" y="1657350"/>
            <a:ext cx="2962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endParaRPr lang="de-DE" dirty="0"/>
          </a:p>
          <a:p>
            <a:r>
              <a:rPr lang="de-DE" dirty="0"/>
              <a:t>        Top-Aktion</a:t>
            </a:r>
          </a:p>
          <a:p>
            <a:r>
              <a:rPr lang="de-DE" dirty="0"/>
              <a:t>       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797D59-0CB5-46D6-93B2-874A7FCC0A3A}"/>
              </a:ext>
            </a:extLst>
          </p:cNvPr>
          <p:cNvCxnSpPr/>
          <p:nvPr/>
        </p:nvCxnSpPr>
        <p:spPr>
          <a:xfrm flipH="1">
            <a:off x="5298141" y="1364718"/>
            <a:ext cx="645458" cy="49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5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119B51-3097-44FE-A3DF-EBD63615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Top-1-Aktion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662A30-0FCA-4F34-83F3-CABB5023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10.12.2019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7A813-6228-4825-A52D-F700DF25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VerbaAlpina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E0FC63-702D-4678-84FE-FB733D7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EF113106-D8FE-4D6D-ADC8-1818580EB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28" y="1687653"/>
            <a:ext cx="7467544" cy="4668697"/>
          </a:xfrm>
        </p:spPr>
      </p:pic>
    </p:spTree>
    <p:extLst>
      <p:ext uri="{BB962C8B-B14F-4D97-AF65-F5344CB8AC3E}">
        <p14:creationId xmlns:p14="http://schemas.microsoft.com/office/powerpoint/2010/main" val="4105118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Breitbild</PresentationFormat>
  <Paragraphs>158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Das Sprach- und Dialektspektrum im Alpenraum</vt:lpstr>
      <vt:lpstr>Gliederung</vt:lpstr>
      <vt:lpstr>Einführung – Projektbeschreibung</vt:lpstr>
      <vt:lpstr>Einführung - Studiendesign</vt:lpstr>
      <vt:lpstr>Einführung </vt:lpstr>
      <vt:lpstr>Publicity-Aktionen </vt:lpstr>
      <vt:lpstr>Publicity-Aktionen</vt:lpstr>
      <vt:lpstr>Publicity-Aktionen</vt:lpstr>
      <vt:lpstr>Top-1-Aktion</vt:lpstr>
      <vt:lpstr>Top-2-Aktion</vt:lpstr>
      <vt:lpstr>Top-3-Aktion</vt:lpstr>
      <vt:lpstr>PowerPoint-Präsentation</vt:lpstr>
      <vt:lpstr>PowerPoint-Präsentation</vt:lpstr>
      <vt:lpstr>Power User</vt:lpstr>
      <vt:lpstr>Geschichteter Kategorienplot ?</vt:lpstr>
      <vt:lpstr>Fazit (TP 1)</vt:lpstr>
      <vt:lpstr>Lat. Inschriften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Fazit (TP 2)</vt:lpstr>
      <vt:lpstr>Quellen/Packages</vt:lpstr>
      <vt:lpstr>Schlussbemerkung</vt:lpstr>
      <vt:lpstr>Anhang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Sprach- und Dialektspektrum im Alpenraum</dc:title>
  <dc:creator>Julia Höpler</dc:creator>
  <cp:lastModifiedBy>Julia Höpler</cp:lastModifiedBy>
  <cp:revision>36</cp:revision>
  <dcterms:created xsi:type="dcterms:W3CDTF">2019-12-07T13:57:59Z</dcterms:created>
  <dcterms:modified xsi:type="dcterms:W3CDTF">2019-12-08T22:10:21Z</dcterms:modified>
</cp:coreProperties>
</file>